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  <p:sldMasterId id="2147483671" r:id="rId3"/>
  </p:sldMasterIdLst>
  <p:notesMasterIdLst>
    <p:notesMasterId r:id="rId13"/>
  </p:notesMasterIdLst>
  <p:handoutMasterIdLst>
    <p:handoutMasterId r:id="rId14"/>
  </p:handoutMasterIdLst>
  <p:sldIdLst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74"/>
    <p:restoredTop sz="94658"/>
  </p:normalViewPr>
  <p:slideViewPr>
    <p:cSldViewPr snapToGrid="0" showGuides="1">
      <p:cViewPr varScale="1">
        <p:scale>
          <a:sx n="98" d="100"/>
          <a:sy n="98" d="100"/>
        </p:scale>
        <p:origin x="84" y="23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3" d="100"/>
          <a:sy n="93" d="100"/>
        </p:scale>
        <p:origin x="37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customXml" Target="../customXml/item2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23" Type="http://schemas.openxmlformats.org/officeDocument/2006/relationships/customXml" Target="../customXml/item4.xml"/><Relationship Id="rId10" Type="http://schemas.openxmlformats.org/officeDocument/2006/relationships/slide" Target="slides/slide7.xml"/><Relationship Id="rId19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Relationship Id="rId22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ian Huberts" userId="27808154-ba9e-4ffa-b097-6fa3591e9430" providerId="ADAL" clId="{B00DEC17-6F86-4DDC-9BF1-EFDEE6B786D9}"/>
    <pc:docChg chg="modSld">
      <pc:chgData name="Christian Huberts" userId="27808154-ba9e-4ffa-b097-6fa3591e9430" providerId="ADAL" clId="{B00DEC17-6F86-4DDC-9BF1-EFDEE6B786D9}" dt="2026-01-29T13:32:28.192" v="57" actId="20577"/>
      <pc:docMkLst>
        <pc:docMk/>
      </pc:docMkLst>
      <pc:sldChg chg="modSp mod">
        <pc:chgData name="Christian Huberts" userId="27808154-ba9e-4ffa-b097-6fa3591e9430" providerId="ADAL" clId="{B00DEC17-6F86-4DDC-9BF1-EFDEE6B786D9}" dt="2026-01-29T13:31:09.428" v="4" actId="20577"/>
        <pc:sldMkLst>
          <pc:docMk/>
          <pc:sldMk cId="2027942297" sldId="258"/>
        </pc:sldMkLst>
        <pc:spChg chg="mod">
          <ac:chgData name="Christian Huberts" userId="27808154-ba9e-4ffa-b097-6fa3591e9430" providerId="ADAL" clId="{B00DEC17-6F86-4DDC-9BF1-EFDEE6B786D9}" dt="2026-01-29T13:31:09.428" v="4" actId="20577"/>
          <ac:spMkLst>
            <pc:docMk/>
            <pc:sldMk cId="2027942297" sldId="258"/>
            <ac:spMk id="14" creationId="{3032F41C-EAAF-FB21-18F8-1C0400F100F2}"/>
          </ac:spMkLst>
        </pc:spChg>
      </pc:sldChg>
      <pc:sldChg chg="modSp mod">
        <pc:chgData name="Christian Huberts" userId="27808154-ba9e-4ffa-b097-6fa3591e9430" providerId="ADAL" clId="{B00DEC17-6F86-4DDC-9BF1-EFDEE6B786D9}" dt="2026-01-29T13:32:09.603" v="31" actId="6549"/>
        <pc:sldMkLst>
          <pc:docMk/>
          <pc:sldMk cId="973769978" sldId="261"/>
        </pc:sldMkLst>
        <pc:spChg chg="mod">
          <ac:chgData name="Christian Huberts" userId="27808154-ba9e-4ffa-b097-6fa3591e9430" providerId="ADAL" clId="{B00DEC17-6F86-4DDC-9BF1-EFDEE6B786D9}" dt="2026-01-29T13:32:09.603" v="31" actId="6549"/>
          <ac:spMkLst>
            <pc:docMk/>
            <pc:sldMk cId="973769978" sldId="261"/>
            <ac:spMk id="8" creationId="{7AAE3D6F-511A-D8DE-9C2F-E6773AD77FB3}"/>
          </ac:spMkLst>
        </pc:spChg>
      </pc:sldChg>
      <pc:sldChg chg="modSp mod">
        <pc:chgData name="Christian Huberts" userId="27808154-ba9e-4ffa-b097-6fa3591e9430" providerId="ADAL" clId="{B00DEC17-6F86-4DDC-9BF1-EFDEE6B786D9}" dt="2026-01-29T13:32:28.192" v="57" actId="20577"/>
        <pc:sldMkLst>
          <pc:docMk/>
          <pc:sldMk cId="2965275411" sldId="262"/>
        </pc:sldMkLst>
        <pc:spChg chg="mod">
          <ac:chgData name="Christian Huberts" userId="27808154-ba9e-4ffa-b097-6fa3591e9430" providerId="ADAL" clId="{B00DEC17-6F86-4DDC-9BF1-EFDEE6B786D9}" dt="2026-01-29T13:32:28.192" v="57" actId="20577"/>
          <ac:spMkLst>
            <pc:docMk/>
            <pc:sldMk cId="2965275411" sldId="262"/>
            <ac:spMk id="3" creationId="{F7EEB8A4-FE37-5B23-05A1-DBDE2CC97921}"/>
          </ac:spMkLst>
        </pc:spChg>
      </pc:sldChg>
      <pc:sldChg chg="modSp mod">
        <pc:chgData name="Christian Huberts" userId="27808154-ba9e-4ffa-b097-6fa3591e9430" providerId="ADAL" clId="{B00DEC17-6F86-4DDC-9BF1-EFDEE6B786D9}" dt="2026-01-29T13:32:18.720" v="44" actId="20577"/>
        <pc:sldMkLst>
          <pc:docMk/>
          <pc:sldMk cId="22697610" sldId="263"/>
        </pc:sldMkLst>
        <pc:spChg chg="mod">
          <ac:chgData name="Christian Huberts" userId="27808154-ba9e-4ffa-b097-6fa3591e9430" providerId="ADAL" clId="{B00DEC17-6F86-4DDC-9BF1-EFDEE6B786D9}" dt="2026-01-29T13:32:18.720" v="44" actId="20577"/>
          <ac:spMkLst>
            <pc:docMk/>
            <pc:sldMk cId="22697610" sldId="263"/>
            <ac:spMk id="8" creationId="{3F5C7C03-EE6F-9B4A-3741-5DB57B309067}"/>
          </ac:spMkLst>
        </pc:spChg>
      </pc:sldChg>
      <pc:sldChg chg="modSp mod">
        <pc:chgData name="Christian Huberts" userId="27808154-ba9e-4ffa-b097-6fa3591e9430" providerId="ADAL" clId="{B00DEC17-6F86-4DDC-9BF1-EFDEE6B786D9}" dt="2026-01-29T13:31:45.827" v="17" actId="20577"/>
        <pc:sldMkLst>
          <pc:docMk/>
          <pc:sldMk cId="104811354" sldId="265"/>
        </pc:sldMkLst>
        <pc:spChg chg="mod">
          <ac:chgData name="Christian Huberts" userId="27808154-ba9e-4ffa-b097-6fa3591e9430" providerId="ADAL" clId="{B00DEC17-6F86-4DDC-9BF1-EFDEE6B786D9}" dt="2026-01-29T13:31:45.827" v="17" actId="20577"/>
          <ac:spMkLst>
            <pc:docMk/>
            <pc:sldMk cId="104811354" sldId="265"/>
            <ac:spMk id="3" creationId="{3EC8CC24-01C1-E0BF-7E32-E693A3AFE74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8F45B87F-86BE-DE79-A7F0-FBC7BE3BA67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2C02395-77F9-9329-3A48-5537483AF50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17296C-DDCE-4841-9D90-5021BE003FC6}" type="datetimeFigureOut">
              <a:rPr lang="de-DE" smtClean="0"/>
              <a:t>29.01.2026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3CAABB6-9A33-120C-07E8-731773455D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48F670B-2A9E-2E0C-7EDA-FDCC8A07EF0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0B2A19-3E59-8148-834D-C04F284D3E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7705359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AB3A84-DFEE-634A-B6E6-601C34272543}" type="datetimeFigureOut">
              <a:rPr lang="de-DE" smtClean="0"/>
              <a:t>29.01.2026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317B0A-5869-554B-BD88-A2E80E256F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4850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00 Inklusion und Ga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AC537E7C-9C3C-81DF-5F4E-A94D8C6E64E0}"/>
              </a:ext>
            </a:extLst>
          </p:cNvPr>
          <p:cNvSpPr txBox="1"/>
          <p:nvPr userDrawn="1"/>
        </p:nvSpPr>
        <p:spPr>
          <a:xfrm>
            <a:off x="515938" y="2819914"/>
            <a:ext cx="2362461" cy="765933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Methodenbox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05E5957-2A9D-20F7-2A99-909C9FB17458}"/>
              </a:ext>
            </a:extLst>
          </p:cNvPr>
          <p:cNvSpPr txBox="1"/>
          <p:nvPr userDrawn="1"/>
        </p:nvSpPr>
        <p:spPr>
          <a:xfrm>
            <a:off x="515938" y="2124000"/>
            <a:ext cx="2429787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00 Einführung</a:t>
            </a:r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03946A4-B2AD-0D00-D6C9-6FBF0BCF270F}"/>
              </a:ext>
            </a:extLst>
          </p:cNvPr>
          <p:cNvSpPr txBox="1"/>
          <p:nvPr userDrawn="1"/>
        </p:nvSpPr>
        <p:spPr>
          <a:xfrm>
            <a:off x="515938" y="5572571"/>
            <a:ext cx="7289016" cy="78075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108000" indent="-108000" defTabSz="108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600" b="0" i="0">
                <a:solidFill>
                  <a:srgbClr val="E3E3E3"/>
                </a:solidFill>
                <a:effectLst/>
                <a:latin typeface="Arial" panose="020B0604020202020204" pitchFamily="34" charset="0"/>
              </a:defRPr>
            </a:lvl1pPr>
            <a:lvl2pPr marL="216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2pPr>
            <a:lvl3pPr marL="324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3pPr>
            <a:lvl4pPr marL="432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200"/>
            </a:lvl4pPr>
            <a:lvl5pPr marL="540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05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>
                <a:solidFill>
                  <a:schemeClr val="bg1"/>
                </a:solidFill>
              </a:rPr>
              <a:t>Schule mit Games gestalten NRW</a:t>
            </a:r>
          </a:p>
          <a:p>
            <a:pPr lvl="0"/>
            <a:r>
              <a:rPr lang="de-DE" dirty="0">
                <a:solidFill>
                  <a:schemeClr val="bg1"/>
                </a:solidFill>
              </a:rPr>
              <a:t>Demokratie und Teilhabe spielend fördern</a:t>
            </a:r>
          </a:p>
        </p:txBody>
      </p:sp>
    </p:spTree>
    <p:extLst>
      <p:ext uri="{BB962C8B-B14F-4D97-AF65-F5344CB8AC3E}">
        <p14:creationId xmlns:p14="http://schemas.microsoft.com/office/powerpoint/2010/main" val="3765597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1728000"/>
            <a:ext cx="5292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9999" y="1728000"/>
            <a:ext cx="5316064" cy="41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03 Games für Augen und Ohren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CEE4CE1-C023-0F67-4059-5BF9320D2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61124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2224038"/>
            <a:ext cx="5292000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9999" y="2224038"/>
            <a:ext cx="5316064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03 Games für Augen und Ohren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05933928-4493-9D74-BF16-EC135FD1CB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39999" y="1674212"/>
            <a:ext cx="5292000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55CAC3C-D869-8A51-02DC-12F3F92707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59999" y="1674212"/>
            <a:ext cx="5316064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7C0A4B03-B94F-9A32-7587-E9DDC1B9E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67403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Kas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1728000"/>
            <a:ext cx="5292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03 Games für Augen und Ohren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CEE4CE1-C023-0F67-4059-5BF9320D2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BD25EF84-7E33-FE5E-9122-DF61352F99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59525" y="1728000"/>
            <a:ext cx="5316538" cy="2159383"/>
          </a:xfrm>
          <a:solidFill>
            <a:schemeClr val="accent6"/>
          </a:solidFill>
        </p:spPr>
        <p:txBody>
          <a:bodyPr vert="horz" wrap="square" lIns="216000" tIns="216000" rIns="216000" bIns="216000" rtlCol="0">
            <a:spAutoFit/>
          </a:bodyPr>
          <a:lstStyle>
            <a:lvl1pPr>
              <a:buClr>
                <a:schemeClr val="bg1"/>
              </a:buClr>
              <a:defRPr lang="de-DE" sz="1600" b="1" smtClean="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lang="de-DE" sz="1400" smtClean="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lang="de-DE" sz="1400" smtClean="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lang="de-DE" sz="1100" smtClean="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lang="de-DE" sz="1000">
                <a:solidFill>
                  <a:schemeClr val="bg1"/>
                </a:solidFill>
              </a:defRPr>
            </a:lvl5pPr>
          </a:lstStyle>
          <a:p>
            <a:pPr marL="0" lvl="0" indent="0" defTabSz="914400">
              <a:buNone/>
            </a:pPr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344753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sten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59525" y="1728000"/>
            <a:ext cx="5292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03 Games für Augen und Ohren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CEE4CE1-C023-0F67-4059-5BF9320D2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BD25EF84-7E33-FE5E-9122-DF61352F99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999" y="1728000"/>
            <a:ext cx="5316538" cy="2159383"/>
          </a:xfrm>
          <a:solidFill>
            <a:schemeClr val="accent6"/>
          </a:solidFill>
        </p:spPr>
        <p:txBody>
          <a:bodyPr vert="horz" wrap="square" lIns="216000" tIns="216000" rIns="216000" bIns="216000" rtlCol="0">
            <a:spAutoFit/>
          </a:bodyPr>
          <a:lstStyle>
            <a:lvl1pPr>
              <a:buClr>
                <a:schemeClr val="bg1"/>
              </a:buClr>
              <a:defRPr lang="de-DE" sz="1600" b="1" smtClean="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lang="de-DE" sz="1400" smtClean="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lang="de-DE" sz="1400" smtClean="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lang="de-DE" sz="1100" smtClean="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lang="de-DE" sz="1000">
                <a:solidFill>
                  <a:schemeClr val="bg1"/>
                </a:solidFill>
              </a:defRPr>
            </a:lvl5pPr>
          </a:lstStyle>
          <a:p>
            <a:pPr marL="0" lvl="0" indent="0" defTabSz="914400">
              <a:buNone/>
            </a:pPr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4932425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8" y="1728000"/>
            <a:ext cx="3348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34030" y="1728000"/>
            <a:ext cx="3348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03 Games für Augen und Ohren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3">
            <a:extLst>
              <a:ext uri="{FF2B5EF4-FFF2-40B4-BE49-F238E27FC236}">
                <a16:creationId xmlns:a16="http://schemas.microsoft.com/office/drawing/2014/main" id="{EBCC34B8-2124-140B-62A8-8BD58D06BF3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8328063" y="1728000"/>
            <a:ext cx="3348000" cy="41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982FC055-72AB-708D-BC77-B37A091BB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6623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03 Games für Augen und Ohren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05933928-4493-9D74-BF16-EC135FD1CB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39999" y="1674212"/>
            <a:ext cx="3347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55CAC3C-D869-8A51-02DC-12F3F92707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34030" y="1674212"/>
            <a:ext cx="3347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B0B4F64B-213F-F31E-8568-D8790DD7C6B9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539998" y="2224037"/>
            <a:ext cx="3348000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3" name="Inhaltsplatzhalter 3">
            <a:extLst>
              <a:ext uri="{FF2B5EF4-FFF2-40B4-BE49-F238E27FC236}">
                <a16:creationId xmlns:a16="http://schemas.microsoft.com/office/drawing/2014/main" id="{F4B89CA5-3F83-FEBC-919C-5386D1BC32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34030" y="2224037"/>
            <a:ext cx="3348000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4" name="Inhaltsplatzhalter 3">
            <a:extLst>
              <a:ext uri="{FF2B5EF4-FFF2-40B4-BE49-F238E27FC236}">
                <a16:creationId xmlns:a16="http://schemas.microsoft.com/office/drawing/2014/main" id="{37C2741E-DA10-3AB4-AC64-D4C9BF0F1B7D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8328063" y="2224037"/>
            <a:ext cx="3348000" cy="36528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5" name="Textplatzhalter 4">
            <a:extLst>
              <a:ext uri="{FF2B5EF4-FFF2-40B4-BE49-F238E27FC236}">
                <a16:creationId xmlns:a16="http://schemas.microsoft.com/office/drawing/2014/main" id="{4DCC55FE-5880-5D11-8DEE-6E728291D42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27158" y="1674212"/>
            <a:ext cx="3347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DA164AB-886A-B39C-EB7D-F3806787B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379668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1728000"/>
            <a:ext cx="2376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58000" y="1728000"/>
            <a:ext cx="2376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03 Games für Augen und Ohren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3">
            <a:extLst>
              <a:ext uri="{FF2B5EF4-FFF2-40B4-BE49-F238E27FC236}">
                <a16:creationId xmlns:a16="http://schemas.microsoft.com/office/drawing/2014/main" id="{EBCC34B8-2124-140B-62A8-8BD58D06BF3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376001" y="1728000"/>
            <a:ext cx="2376000" cy="41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Inhaltsplatzhalter 3">
            <a:extLst>
              <a:ext uri="{FF2B5EF4-FFF2-40B4-BE49-F238E27FC236}">
                <a16:creationId xmlns:a16="http://schemas.microsoft.com/office/drawing/2014/main" id="{7B79E30A-4097-8A7B-5B60-D4CE76A6C3EC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9294002" y="1728000"/>
            <a:ext cx="2376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29A1E4B0-1001-DB23-53D2-9E2499592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286284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03 Games für Augen und Ohren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05933928-4493-9D74-BF16-EC135FD1CB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39999" y="1674212"/>
            <a:ext cx="2375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796F3D4C-C9A1-2A8A-9F1E-917DEB29EB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2224037"/>
            <a:ext cx="2376000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0" name="Inhaltsplatzhalter 3">
            <a:extLst>
              <a:ext uri="{FF2B5EF4-FFF2-40B4-BE49-F238E27FC236}">
                <a16:creationId xmlns:a16="http://schemas.microsoft.com/office/drawing/2014/main" id="{E1C09586-9530-3F5A-E9D0-1141AF4DB6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58000" y="2224037"/>
            <a:ext cx="2376000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1" name="Inhaltsplatzhalter 3">
            <a:extLst>
              <a:ext uri="{FF2B5EF4-FFF2-40B4-BE49-F238E27FC236}">
                <a16:creationId xmlns:a16="http://schemas.microsoft.com/office/drawing/2014/main" id="{722CF1E3-F594-2F3F-62B0-924A57FB372F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376001" y="2224037"/>
            <a:ext cx="2376000" cy="36528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22" name="Inhaltsplatzhalter 3">
            <a:extLst>
              <a:ext uri="{FF2B5EF4-FFF2-40B4-BE49-F238E27FC236}">
                <a16:creationId xmlns:a16="http://schemas.microsoft.com/office/drawing/2014/main" id="{A77B4586-FADA-153F-510C-0598BEBAB579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9294002" y="2224037"/>
            <a:ext cx="2376000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3" name="Textplatzhalter 2">
            <a:extLst>
              <a:ext uri="{FF2B5EF4-FFF2-40B4-BE49-F238E27FC236}">
                <a16:creationId xmlns:a16="http://schemas.microsoft.com/office/drawing/2014/main" id="{6D71CE4D-76F8-A629-B636-DD361730CB79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3458001" y="1674212"/>
            <a:ext cx="2375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24" name="Textplatzhalter 2">
            <a:extLst>
              <a:ext uri="{FF2B5EF4-FFF2-40B4-BE49-F238E27FC236}">
                <a16:creationId xmlns:a16="http://schemas.microsoft.com/office/drawing/2014/main" id="{152BB482-65A8-4ECA-C39C-24F079D84290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376002" y="1674212"/>
            <a:ext cx="2375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25" name="Textplatzhalter 2">
            <a:extLst>
              <a:ext uri="{FF2B5EF4-FFF2-40B4-BE49-F238E27FC236}">
                <a16:creationId xmlns:a16="http://schemas.microsoft.com/office/drawing/2014/main" id="{1339239A-D547-97D0-B0A8-E006277D2415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9290765" y="1674212"/>
            <a:ext cx="2375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4346048-0E03-80F2-FB79-4F821195F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4196111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34030" y="1728000"/>
            <a:ext cx="7246977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03 Games für Augen und Ohren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CF1253E7-7E7B-50BF-CD36-F5971964658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9749" y="1727400"/>
            <a:ext cx="3348000" cy="4140000"/>
          </a:xfrm>
        </p:spPr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008EE2D-2E6E-C36E-DDE0-7D3291FEF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100509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9998" y="1728000"/>
            <a:ext cx="7242031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03 Games für Augen und Ohren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CF1253E7-7E7B-50BF-CD36-F5971964658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28062" y="1727400"/>
            <a:ext cx="3348000" cy="4140000"/>
          </a:xfrm>
        </p:spPr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1E7C95F-E817-620F-D9B2-F06E473CE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30438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01 Barrierete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AC537E7C-9C3C-81DF-5F4E-A94D8C6E64E0}"/>
              </a:ext>
            </a:extLst>
          </p:cNvPr>
          <p:cNvSpPr txBox="1"/>
          <p:nvPr userDrawn="1"/>
        </p:nvSpPr>
        <p:spPr>
          <a:xfrm>
            <a:off x="515938" y="2819914"/>
            <a:ext cx="2362461" cy="765933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Methodenbox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05E5957-2A9D-20F7-2A99-909C9FB17458}"/>
              </a:ext>
            </a:extLst>
          </p:cNvPr>
          <p:cNvSpPr txBox="1"/>
          <p:nvPr userDrawn="1"/>
        </p:nvSpPr>
        <p:spPr>
          <a:xfrm>
            <a:off x="515938" y="2124000"/>
            <a:ext cx="2522761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01 </a:t>
            </a:r>
            <a:r>
              <a:rPr lang="de-DE" b="1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Barrieretest</a:t>
            </a:r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03946A4-B2AD-0D00-D6C9-6FBF0BCF270F}"/>
              </a:ext>
            </a:extLst>
          </p:cNvPr>
          <p:cNvSpPr txBox="1"/>
          <p:nvPr userDrawn="1"/>
        </p:nvSpPr>
        <p:spPr>
          <a:xfrm>
            <a:off x="515938" y="5572571"/>
            <a:ext cx="7289016" cy="78075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108000" indent="-108000" defTabSz="108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600" b="0" i="0">
                <a:solidFill>
                  <a:srgbClr val="E3E3E3"/>
                </a:solidFill>
                <a:effectLst/>
                <a:latin typeface="Arial" panose="020B0604020202020204" pitchFamily="34" charset="0"/>
              </a:defRPr>
            </a:lvl1pPr>
            <a:lvl2pPr marL="216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2pPr>
            <a:lvl3pPr marL="324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3pPr>
            <a:lvl4pPr marL="432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200"/>
            </a:lvl4pPr>
            <a:lvl5pPr marL="540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05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>
                <a:solidFill>
                  <a:schemeClr val="bg1"/>
                </a:solidFill>
              </a:rPr>
              <a:t>Schule mit Games gestalten NRW</a:t>
            </a:r>
          </a:p>
          <a:p>
            <a:pPr lvl="0"/>
            <a:r>
              <a:rPr lang="de-DE" dirty="0">
                <a:solidFill>
                  <a:schemeClr val="bg1"/>
                </a:solidFill>
              </a:rPr>
              <a:t>Demokratie und Teilhabe spielend fördern</a:t>
            </a:r>
          </a:p>
        </p:txBody>
      </p:sp>
    </p:spTree>
    <p:extLst>
      <p:ext uri="{BB962C8B-B14F-4D97-AF65-F5344CB8AC3E}">
        <p14:creationId xmlns:p14="http://schemas.microsoft.com/office/powerpoint/2010/main" val="38739201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Anschnitt 01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1728000"/>
            <a:ext cx="5292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03 Games für Augen und Ohren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Bildplatzhalter 7">
            <a:extLst>
              <a:ext uri="{FF2B5EF4-FFF2-40B4-BE49-F238E27FC236}">
                <a16:creationId xmlns:a16="http://schemas.microsoft.com/office/drawing/2014/main" id="{BF0DAAD1-9A45-9B72-0808-A8F1A3728A3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0000" y="1727400"/>
            <a:ext cx="5832000" cy="4140000"/>
          </a:xfrm>
        </p:spPr>
        <p:txBody>
          <a:bodyPr/>
          <a:lstStyle/>
          <a:p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14CEED1-8CA3-F298-7D32-027CEB9B6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759295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Anschnitt 02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00" y="1728000"/>
            <a:ext cx="8335538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03 Games für Augen und Ohren | Methodenbox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CF1253E7-7E7B-50BF-CD36-F5971964658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83000" y="0"/>
            <a:ext cx="2736000" cy="6858000"/>
          </a:xfrm>
        </p:spPr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2C42E69-8A44-8B32-B6B8-80CE186DE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6213"/>
            <a:ext cx="8335538" cy="900492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85097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+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F3145F9-2F56-F669-F54C-C2DB5E4B41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</p:spPr>
        <p:txBody>
          <a:bodyPr/>
          <a:lstStyle/>
          <a:p>
            <a:endParaRPr lang="de-DE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DEB30039-53C1-9C30-C8A3-3C1F165327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69198" y="512763"/>
            <a:ext cx="5006865" cy="5795962"/>
          </a:xfrm>
        </p:spPr>
        <p:txBody>
          <a:bodyPr anchor="ctr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9127178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631277-CC62-CE3B-4285-00474A0DB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A30DC22-AB25-7B3C-DC59-6C35D4AE3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03 Games für Augen und Ohren | Methodenbox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4666AE4-4591-8910-A4EB-20637CD45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15945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_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80E644C-AF37-B63F-82B2-D8D1A151E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03 Games für Augen und Ohren | Methodenbox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4686E08-268F-A76E-5218-540353FB0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F69DC72-2BA4-1037-2EF4-696DC29D7C44}"/>
              </a:ext>
            </a:extLst>
          </p:cNvPr>
          <p:cNvSpPr/>
          <p:nvPr userDrawn="1"/>
        </p:nvSpPr>
        <p:spPr>
          <a:xfrm>
            <a:off x="0" y="0"/>
            <a:ext cx="12192000" cy="5702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35502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02 Makey Mak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DA9AF3D8-BBA6-5267-CD60-D1A52DAA12D8}"/>
              </a:ext>
            </a:extLst>
          </p:cNvPr>
          <p:cNvSpPr txBox="1"/>
          <p:nvPr userDrawn="1"/>
        </p:nvSpPr>
        <p:spPr>
          <a:xfrm>
            <a:off x="515938" y="2819914"/>
            <a:ext cx="2362461" cy="765933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Methodenbox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D444C26-2FC2-2AAA-9691-D46B3AE3296B}"/>
              </a:ext>
            </a:extLst>
          </p:cNvPr>
          <p:cNvSpPr txBox="1"/>
          <p:nvPr userDrawn="1"/>
        </p:nvSpPr>
        <p:spPr>
          <a:xfrm>
            <a:off x="515938" y="2124000"/>
            <a:ext cx="2761608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02 </a:t>
            </a:r>
            <a:r>
              <a:rPr lang="de-DE" b="1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Makey</a:t>
            </a:r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b="1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Makey</a:t>
            </a:r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69A943B-C7C8-92F1-C7C0-4750AFA3BF4B}"/>
              </a:ext>
            </a:extLst>
          </p:cNvPr>
          <p:cNvSpPr txBox="1"/>
          <p:nvPr userDrawn="1"/>
        </p:nvSpPr>
        <p:spPr>
          <a:xfrm>
            <a:off x="515938" y="5572571"/>
            <a:ext cx="7289016" cy="78075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108000" indent="-108000" defTabSz="108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600" b="0" i="0">
                <a:solidFill>
                  <a:srgbClr val="E3E3E3"/>
                </a:solidFill>
                <a:effectLst/>
                <a:latin typeface="Arial" panose="020B0604020202020204" pitchFamily="34" charset="0"/>
              </a:defRPr>
            </a:lvl1pPr>
            <a:lvl2pPr marL="216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2pPr>
            <a:lvl3pPr marL="324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3pPr>
            <a:lvl4pPr marL="432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200"/>
            </a:lvl4pPr>
            <a:lvl5pPr marL="540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05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>
                <a:solidFill>
                  <a:schemeClr val="bg1"/>
                </a:solidFill>
              </a:rPr>
              <a:t>Schule mit Games gestalten NRW</a:t>
            </a:r>
          </a:p>
          <a:p>
            <a:pPr lvl="0"/>
            <a:r>
              <a:rPr lang="de-DE" dirty="0">
                <a:solidFill>
                  <a:schemeClr val="bg1"/>
                </a:solidFill>
              </a:rPr>
              <a:t>Demokratie und Teilhabe spielend fördern</a:t>
            </a:r>
          </a:p>
        </p:txBody>
      </p:sp>
    </p:spTree>
    <p:extLst>
      <p:ext uri="{BB962C8B-B14F-4D97-AF65-F5344CB8AC3E}">
        <p14:creationId xmlns:p14="http://schemas.microsoft.com/office/powerpoint/2010/main" val="2299495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03 Games für Augen und Ohr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9C811C55-DA88-5B4B-C0EC-9F5F16C99D4F}"/>
              </a:ext>
            </a:extLst>
          </p:cNvPr>
          <p:cNvSpPr txBox="1"/>
          <p:nvPr userDrawn="1"/>
        </p:nvSpPr>
        <p:spPr>
          <a:xfrm>
            <a:off x="515938" y="2819914"/>
            <a:ext cx="2362461" cy="765933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Methodenbox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DD7ABBF-8FAE-F742-BA54-8A105860421B}"/>
              </a:ext>
            </a:extLst>
          </p:cNvPr>
          <p:cNvSpPr txBox="1"/>
          <p:nvPr userDrawn="1"/>
        </p:nvSpPr>
        <p:spPr>
          <a:xfrm>
            <a:off x="515938" y="2124000"/>
            <a:ext cx="4983178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03 Games für Augen und Ohren</a:t>
            </a:r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4928E1F-9F14-CF64-9832-5FA603CC4282}"/>
              </a:ext>
            </a:extLst>
          </p:cNvPr>
          <p:cNvSpPr txBox="1"/>
          <p:nvPr userDrawn="1"/>
        </p:nvSpPr>
        <p:spPr>
          <a:xfrm>
            <a:off x="515938" y="5572571"/>
            <a:ext cx="7289016" cy="78075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108000" indent="-108000" defTabSz="108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600" b="0" i="0">
                <a:solidFill>
                  <a:srgbClr val="E3E3E3"/>
                </a:solidFill>
                <a:effectLst/>
                <a:latin typeface="Arial" panose="020B0604020202020204" pitchFamily="34" charset="0"/>
              </a:defRPr>
            </a:lvl1pPr>
            <a:lvl2pPr marL="216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2pPr>
            <a:lvl3pPr marL="324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3pPr>
            <a:lvl4pPr marL="432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200"/>
            </a:lvl4pPr>
            <a:lvl5pPr marL="540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05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>
                <a:solidFill>
                  <a:schemeClr val="bg1"/>
                </a:solidFill>
              </a:rPr>
              <a:t>Schule mit Games gestalten NRW</a:t>
            </a:r>
          </a:p>
          <a:p>
            <a:pPr lvl="0"/>
            <a:r>
              <a:rPr lang="de-DE" dirty="0">
                <a:solidFill>
                  <a:schemeClr val="bg1"/>
                </a:solidFill>
              </a:rPr>
              <a:t>Demokratie und Teilhabe spielend fördern</a:t>
            </a:r>
          </a:p>
        </p:txBody>
      </p:sp>
    </p:spTree>
    <p:extLst>
      <p:ext uri="{BB962C8B-B14F-4D97-AF65-F5344CB8AC3E}">
        <p14:creationId xmlns:p14="http://schemas.microsoft.com/office/powerpoint/2010/main" val="3708609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04 Barrieren erkennen mit Openguess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941778D5-5CD8-93F6-6D04-D52C723A990D}"/>
              </a:ext>
            </a:extLst>
          </p:cNvPr>
          <p:cNvSpPr txBox="1"/>
          <p:nvPr userDrawn="1"/>
        </p:nvSpPr>
        <p:spPr>
          <a:xfrm>
            <a:off x="515938" y="2819914"/>
            <a:ext cx="2362461" cy="765933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Methodenbox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AA6A733-55ED-7E75-F7D0-91C5AEC334D4}"/>
              </a:ext>
            </a:extLst>
          </p:cNvPr>
          <p:cNvSpPr txBox="1"/>
          <p:nvPr userDrawn="1"/>
        </p:nvSpPr>
        <p:spPr>
          <a:xfrm>
            <a:off x="515938" y="2124000"/>
            <a:ext cx="6042956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04 Barrieren erkennen mit </a:t>
            </a:r>
            <a:r>
              <a:rPr lang="de-DE" b="1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Openguessr</a:t>
            </a:r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2B188BB-DA17-0795-0A00-BEB6CFB792B2}"/>
              </a:ext>
            </a:extLst>
          </p:cNvPr>
          <p:cNvSpPr txBox="1"/>
          <p:nvPr userDrawn="1"/>
        </p:nvSpPr>
        <p:spPr>
          <a:xfrm>
            <a:off x="515938" y="5572571"/>
            <a:ext cx="7289016" cy="78075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108000" indent="-108000" defTabSz="108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600" b="0" i="0">
                <a:solidFill>
                  <a:srgbClr val="E3E3E3"/>
                </a:solidFill>
                <a:effectLst/>
                <a:latin typeface="Arial" panose="020B0604020202020204" pitchFamily="34" charset="0"/>
              </a:defRPr>
            </a:lvl1pPr>
            <a:lvl2pPr marL="216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2pPr>
            <a:lvl3pPr marL="324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3pPr>
            <a:lvl4pPr marL="432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200"/>
            </a:lvl4pPr>
            <a:lvl5pPr marL="540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05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>
                <a:solidFill>
                  <a:schemeClr val="bg1"/>
                </a:solidFill>
              </a:rPr>
              <a:t>Schule mit Games gestalten NRW</a:t>
            </a:r>
          </a:p>
          <a:p>
            <a:pPr lvl="0"/>
            <a:r>
              <a:rPr lang="de-DE" dirty="0">
                <a:solidFill>
                  <a:schemeClr val="bg1"/>
                </a:solidFill>
              </a:rPr>
              <a:t>Demokratie und Teilhabe spielend fördern</a:t>
            </a:r>
          </a:p>
        </p:txBody>
      </p:sp>
    </p:spTree>
    <p:extLst>
      <p:ext uri="{BB962C8B-B14F-4D97-AF65-F5344CB8AC3E}">
        <p14:creationId xmlns:p14="http://schemas.microsoft.com/office/powerpoint/2010/main" val="916421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05 Games für a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C714747E-8714-5E56-E12F-5F708950E5C0}"/>
              </a:ext>
            </a:extLst>
          </p:cNvPr>
          <p:cNvSpPr txBox="1"/>
          <p:nvPr userDrawn="1"/>
        </p:nvSpPr>
        <p:spPr>
          <a:xfrm>
            <a:off x="515938" y="2819914"/>
            <a:ext cx="2362461" cy="765933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Methodenbox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EEA3D03-155E-CEEA-FE5E-7224275A58CA}"/>
              </a:ext>
            </a:extLst>
          </p:cNvPr>
          <p:cNvSpPr txBox="1"/>
          <p:nvPr userDrawn="1"/>
        </p:nvSpPr>
        <p:spPr>
          <a:xfrm>
            <a:off x="515938" y="2124000"/>
            <a:ext cx="2912290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05 Games für alle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740DAE1-53F8-0FD0-7D8B-A57F6F47A69F}"/>
              </a:ext>
            </a:extLst>
          </p:cNvPr>
          <p:cNvSpPr txBox="1"/>
          <p:nvPr userDrawn="1"/>
        </p:nvSpPr>
        <p:spPr>
          <a:xfrm>
            <a:off x="515938" y="5572571"/>
            <a:ext cx="7289016" cy="78075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108000" indent="-108000" defTabSz="108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600" b="0" i="0">
                <a:solidFill>
                  <a:srgbClr val="E3E3E3"/>
                </a:solidFill>
                <a:effectLst/>
                <a:latin typeface="Arial" panose="020B0604020202020204" pitchFamily="34" charset="0"/>
              </a:defRPr>
            </a:lvl1pPr>
            <a:lvl2pPr marL="216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2pPr>
            <a:lvl3pPr marL="324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3pPr>
            <a:lvl4pPr marL="432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200"/>
            </a:lvl4pPr>
            <a:lvl5pPr marL="540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05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>
                <a:solidFill>
                  <a:schemeClr val="bg1"/>
                </a:solidFill>
              </a:rPr>
              <a:t>Schule mit Games gestalten NRW</a:t>
            </a:r>
          </a:p>
          <a:p>
            <a:pPr lvl="0"/>
            <a:r>
              <a:rPr lang="de-DE" dirty="0">
                <a:solidFill>
                  <a:schemeClr val="bg1"/>
                </a:solidFill>
              </a:rPr>
              <a:t>Demokratie und Teilhabe spielend fördern</a:t>
            </a:r>
          </a:p>
        </p:txBody>
      </p:sp>
    </p:spTree>
    <p:extLst>
      <p:ext uri="{BB962C8B-B14F-4D97-AF65-F5344CB8AC3E}">
        <p14:creationId xmlns:p14="http://schemas.microsoft.com/office/powerpoint/2010/main" val="1117104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thodenboxe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4">
            <a:extLst>
              <a:ext uri="{FF2B5EF4-FFF2-40B4-BE49-F238E27FC236}">
                <a16:creationId xmlns:a16="http://schemas.microsoft.com/office/drawing/2014/main" id="{B07C6C1A-B8AA-B465-521F-5A213E3B82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9999" y="540000"/>
            <a:ext cx="11136064" cy="5768725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Zwischenkapitel</a:t>
            </a:r>
          </a:p>
        </p:txBody>
      </p:sp>
    </p:spTree>
    <p:extLst>
      <p:ext uri="{BB962C8B-B14F-4D97-AF65-F5344CB8AC3E}">
        <p14:creationId xmlns:p14="http://schemas.microsoft.com/office/powerpoint/2010/main" val="2338500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6EB693-6D03-F08B-70B0-359000A5C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3F3239-514C-8B1A-B4CB-70084B1C68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0ABBA4-F3B7-876B-C778-F56F5A25E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03 Games für Augen und Ohren | Methodenbox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461180-95D8-3F5C-C8A4-217AA6CC6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9948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überschrift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6EB693-6D03-F08B-70B0-359000A5C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3F3239-514C-8B1A-B4CB-70084B1C6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999" y="2224037"/>
            <a:ext cx="11136064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0ABBA4-F3B7-876B-C778-F56F5A25E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03 Games für Augen und Ohren | Methodenbox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461180-95D8-3F5C-C8A4-217AA6CC6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D401DB94-E8C9-A144-CE79-BCA30893FBA1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539998" y="1674212"/>
            <a:ext cx="11136065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698059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1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9.xml"/><Relationship Id="rId16" Type="http://schemas.openxmlformats.org/officeDocument/2006/relationships/slideLayout" Target="../slideLayouts/slideLayout23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873A512-3108-CB5B-2487-B8F118FB8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8631"/>
            <a:ext cx="11136064" cy="90049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312BC5-1549-1864-B2DA-5ECEFCF5B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999" y="1728000"/>
            <a:ext cx="11136064" cy="414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731817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79" r:id="rId4"/>
    <p:sldLayoutId id="2147483699" r:id="rId5"/>
    <p:sldLayoutId id="2147483700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2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144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88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7355" userDrawn="1">
          <p15:clr>
            <a:srgbClr val="F26B43"/>
          </p15:clr>
        </p15:guide>
        <p15:guide id="5" orient="horz" pos="323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873A512-3108-CB5B-2487-B8F118FB8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8631"/>
            <a:ext cx="11136064" cy="90049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312BC5-1549-1864-B2DA-5ECEFCF5B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999" y="1728000"/>
            <a:ext cx="11136064" cy="414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584290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2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144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88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7355" userDrawn="1">
          <p15:clr>
            <a:srgbClr val="F26B43"/>
          </p15:clr>
        </p15:guide>
        <p15:guide id="5" orient="horz" pos="323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873A512-3108-CB5B-2487-B8F118FB8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6213"/>
            <a:ext cx="11136064" cy="90049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312BC5-1549-1864-B2DA-5ECEFCF5B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999" y="1728000"/>
            <a:ext cx="11136064" cy="414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4" name="Fußzeilenplatzhalter 4">
            <a:extLst>
              <a:ext uri="{FF2B5EF4-FFF2-40B4-BE49-F238E27FC236}">
                <a16:creationId xmlns:a16="http://schemas.microsoft.com/office/drawing/2014/main" id="{5BB31F07-E9B3-BCFF-2E4E-BBAB8DB720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 b="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de-DE"/>
              <a:t>03 Games für Augen und Ohren | Methodenbox</a:t>
            </a:r>
            <a:endParaRPr lang="de-DE" dirty="0"/>
          </a:p>
        </p:txBody>
      </p:sp>
      <p:sp>
        <p:nvSpPr>
          <p:cNvPr id="25" name="Foliennummernplatzhalter 5">
            <a:extLst>
              <a:ext uri="{FF2B5EF4-FFF2-40B4-BE49-F238E27FC236}">
                <a16:creationId xmlns:a16="http://schemas.microsoft.com/office/drawing/2014/main" id="{99A4A7A9-B301-79A5-47F8-77957AB3B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800" b="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6DE1CD7-FF3F-E949-9BEB-BB883F2FC11F}" type="slidenum">
              <a:rPr lang="de-DE" smtClean="0"/>
              <a:pPr/>
              <a:t>‹Nr.›</a:t>
            </a:fld>
            <a:endParaRPr lang="de-DE" b="1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333AD91A-FD43-414C-F67E-19A262D24E74}"/>
              </a:ext>
            </a:extLst>
          </p:cNvPr>
          <p:cNvSpPr txBox="1">
            <a:spLocks/>
          </p:cNvSpPr>
          <p:nvPr userDrawn="1"/>
        </p:nvSpPr>
        <p:spPr>
          <a:xfrm>
            <a:off x="3017195" y="6214748"/>
            <a:ext cx="6157611" cy="379525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de-DE"/>
            </a:defPPr>
            <a:lvl1pPr marL="0" algn="l" defTabSz="914400" rtl="0" eaLnBrk="1" latinLnBrk="0" hangingPunct="1">
              <a:defRPr sz="800" b="1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de-DE" sz="800" b="0" kern="1200" dirty="0">
                <a:solidFill>
                  <a:schemeClr val="tx1">
                    <a:tint val="82000"/>
                  </a:schemeClr>
                </a:solidFill>
                <a:effectLst/>
                <a:latin typeface="+mn-lt"/>
                <a:ea typeface="+mn-ea"/>
                <a:cs typeface="+mn-cs"/>
              </a:rPr>
              <a:t>Stiftung Digitale Spielekultur gGmbH | Fachstelle für Jugendmedienkultur NRW</a:t>
            </a:r>
            <a:br>
              <a:rPr lang="de-DE" sz="800" b="0" kern="1200" dirty="0">
                <a:solidFill>
                  <a:schemeClr val="tx1">
                    <a:tint val="82000"/>
                  </a:schemeClr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de-DE" sz="800" b="0" kern="1200" dirty="0">
                <a:solidFill>
                  <a:schemeClr val="tx1">
                    <a:tint val="82000"/>
                  </a:schemeClr>
                </a:solidFill>
                <a:effectLst/>
                <a:latin typeface="+mn-lt"/>
                <a:ea typeface="+mn-ea"/>
                <a:cs typeface="+mn-cs"/>
              </a:rPr>
              <a:t>Zentrum für didaktische Computerspielforschung | Schule mit Games gestalten NRW</a:t>
            </a:r>
          </a:p>
        </p:txBody>
      </p:sp>
    </p:spTree>
    <p:extLst>
      <p:ext uri="{BB962C8B-B14F-4D97-AF65-F5344CB8AC3E}">
        <p14:creationId xmlns:p14="http://schemas.microsoft.com/office/powerpoint/2010/main" val="2555245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50" r:id="rId2"/>
    <p:sldLayoutId id="2147483652" r:id="rId3"/>
    <p:sldLayoutId id="2147483660" r:id="rId4"/>
    <p:sldLayoutId id="2147483693" r:id="rId5"/>
    <p:sldLayoutId id="2147483694" r:id="rId6"/>
    <p:sldLayoutId id="2147483661" r:id="rId7"/>
    <p:sldLayoutId id="2147483689" r:id="rId8"/>
    <p:sldLayoutId id="2147483666" r:id="rId9"/>
    <p:sldLayoutId id="2147483690" r:id="rId10"/>
    <p:sldLayoutId id="2147483662" r:id="rId11"/>
    <p:sldLayoutId id="2147483663" r:id="rId12"/>
    <p:sldLayoutId id="2147483665" r:id="rId13"/>
    <p:sldLayoutId id="2147483664" r:id="rId14"/>
    <p:sldLayoutId id="2147483659" r:id="rId15"/>
    <p:sldLayoutId id="2147483654" r:id="rId16"/>
    <p:sldLayoutId id="2147483655" r:id="rId1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2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144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>
          <a:tab pos="108000" algn="l"/>
          <a:tab pos="216000" algn="l"/>
        </a:tabLst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88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>
          <a:tab pos="108000" algn="l"/>
          <a:tab pos="2160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>
          <a:tab pos="108000" algn="l"/>
          <a:tab pos="216000" algn="l"/>
        </a:tabLst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>
          <a:tab pos="108000" algn="l"/>
          <a:tab pos="216000" algn="l"/>
        </a:tabLst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7355" userDrawn="1">
          <p15:clr>
            <a:srgbClr val="F26B43"/>
          </p15:clr>
        </p15:guide>
        <p15:guide id="5" orient="horz" pos="323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  <p15:guide id="7" orient="horz" pos="3702" userDrawn="1">
          <p15:clr>
            <a:srgbClr val="F26B43"/>
          </p15:clr>
        </p15:guide>
        <p15:guide id="8" orient="horz" pos="107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632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059F9BCD-20F9-CD51-B586-CE07DE40EC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750" y="3376748"/>
            <a:ext cx="5292725" cy="2447925"/>
          </a:xfrm>
        </p:spPr>
        <p:txBody>
          <a:bodyPr/>
          <a:lstStyle/>
          <a:p>
            <a:r>
              <a:rPr lang="de-DE" dirty="0"/>
              <a:t>Was kann man im Spiel sehen.</a:t>
            </a:r>
          </a:p>
          <a:p>
            <a:r>
              <a:rPr lang="de-DE" dirty="0"/>
              <a:t>Wie sind die Welten und Figuren gestaltet.</a:t>
            </a:r>
          </a:p>
          <a:p>
            <a:r>
              <a:rPr lang="de-DE" dirty="0"/>
              <a:t>Welche Farben werden verwendet.</a:t>
            </a:r>
          </a:p>
          <a:p>
            <a:r>
              <a:rPr lang="de-DE" dirty="0"/>
              <a:t>Texte können gelesen werden, </a:t>
            </a:r>
            <a:br>
              <a:rPr lang="de-DE" dirty="0"/>
            </a:br>
            <a:r>
              <a:rPr lang="de-DE" dirty="0"/>
              <a:t>die beim Spielen helfen.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3032F41C-EAAF-FB21-18F8-1C0400F100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9525" y="3376748"/>
            <a:ext cx="5316538" cy="2447925"/>
          </a:xfrm>
        </p:spPr>
        <p:txBody>
          <a:bodyPr/>
          <a:lstStyle/>
          <a:p>
            <a:r>
              <a:rPr lang="de-DE" dirty="0"/>
              <a:t>Dialoge und Erklärungen werden gesprochen.</a:t>
            </a:r>
          </a:p>
          <a:p>
            <a:r>
              <a:rPr lang="de-DE" dirty="0"/>
              <a:t>Musik trägt zur Atmosphäre bei.</a:t>
            </a:r>
          </a:p>
          <a:p>
            <a:r>
              <a:rPr lang="de-DE" dirty="0"/>
              <a:t>Geräusche geben Hinweise auf versteckte </a:t>
            </a:r>
            <a:br>
              <a:rPr lang="de-DE" dirty="0"/>
            </a:br>
            <a:r>
              <a:rPr lang="de-DE" dirty="0"/>
              <a:t>Objekte oder geben Tipps.</a:t>
            </a:r>
          </a:p>
          <a:p>
            <a:r>
              <a:rPr lang="de-DE" dirty="0"/>
              <a:t>Geräusche weisen auf Gefahren hin.</a:t>
            </a:r>
          </a:p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A9E943-EA49-8CDB-5F37-A14C20E47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</p:spPr>
        <p:txBody>
          <a:bodyPr/>
          <a:lstStyle/>
          <a:p>
            <a:r>
              <a:rPr lang="de-DE"/>
              <a:t>03 Games für Augen und Ohren | Methodenbox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779FA86-203C-E5AF-172E-66ADB0700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</p:spPr>
        <p:txBody>
          <a:bodyPr/>
          <a:lstStyle/>
          <a:p>
            <a:fld id="{66DE1CD7-FF3F-E949-9BEB-BB883F2FC11F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E236C4C0-2FD8-5DBD-6C4F-085D8D52F503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39750" y="2827473"/>
            <a:ext cx="5292725" cy="387350"/>
          </a:xfrm>
        </p:spPr>
        <p:txBody>
          <a:bodyPr/>
          <a:lstStyle/>
          <a:p>
            <a:r>
              <a:rPr lang="de-DE" dirty="0"/>
              <a:t>Sehen – visuell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2DA4E214-747B-3AFF-8D48-E0F06B3425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59525" y="2827473"/>
            <a:ext cx="5316538" cy="387350"/>
          </a:xfrm>
        </p:spPr>
        <p:txBody>
          <a:bodyPr/>
          <a:lstStyle/>
          <a:p>
            <a:r>
              <a:rPr lang="de-DE" dirty="0"/>
              <a:t>Hören – auditiv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80E8F08B-F782-E07B-2F19-53C0189BF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6213"/>
            <a:ext cx="11136064" cy="900492"/>
          </a:xfrm>
        </p:spPr>
        <p:txBody>
          <a:bodyPr/>
          <a:lstStyle/>
          <a:p>
            <a:r>
              <a:rPr lang="de-DE"/>
              <a:t>Digitale Spiele und die Sinne</a:t>
            </a:r>
            <a:endParaRPr lang="de-DE" dirty="0"/>
          </a:p>
        </p:txBody>
      </p:sp>
      <p:sp>
        <p:nvSpPr>
          <p:cNvPr id="12" name="Inhaltsplatzhalter 9">
            <a:extLst>
              <a:ext uri="{FF2B5EF4-FFF2-40B4-BE49-F238E27FC236}">
                <a16:creationId xmlns:a16="http://schemas.microsoft.com/office/drawing/2014/main" id="{5C72BA1F-94E4-1A68-FA02-176BC098B64A}"/>
              </a:ext>
            </a:extLst>
          </p:cNvPr>
          <p:cNvSpPr txBox="1">
            <a:spLocks/>
          </p:cNvSpPr>
          <p:nvPr/>
        </p:nvSpPr>
        <p:spPr>
          <a:xfrm>
            <a:off x="539998" y="1674855"/>
            <a:ext cx="11136063" cy="6320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08000" indent="-108000" algn="l" defTabSz="1080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tabLst>
                <a:tab pos="108000" algn="l"/>
                <a:tab pos="216000" algn="l"/>
              </a:tabLst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16000" indent="-108000" algn="l" defTabSz="1080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24000" indent="-108000" algn="l" defTabSz="1080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tabLst>
                <a:tab pos="108000" algn="l"/>
                <a:tab pos="2160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08000" algn="l" defTabSz="1080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tabLst>
                <a:tab pos="108000" algn="l"/>
                <a:tab pos="216000" algn="l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08000" algn="l" defTabSz="1080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tabLst>
                <a:tab pos="108000" algn="l"/>
                <a:tab pos="216000" algn="l"/>
              </a:tabLst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b="1" dirty="0"/>
              <a:t>Über die Sinne nehmen Menschen die Umwelt wahr. </a:t>
            </a:r>
            <a:br>
              <a:rPr lang="de-DE" sz="2000" b="1" dirty="0"/>
            </a:br>
            <a:r>
              <a:rPr lang="de-DE" sz="2000" b="1" dirty="0"/>
              <a:t>Games sprechen hauptsächlich die Sinne Sehen und Hören an. </a:t>
            </a:r>
          </a:p>
        </p:txBody>
      </p:sp>
    </p:spTree>
    <p:extLst>
      <p:ext uri="{BB962C8B-B14F-4D97-AF65-F5344CB8AC3E}">
        <p14:creationId xmlns:p14="http://schemas.microsoft.com/office/powerpoint/2010/main" val="2027942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1C5805-D007-BC98-492C-88120F24E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Digitale Spiele und die Sinne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0D9A69-05BC-D116-0C5D-15BDA86A96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Wo wart ihr in Spielen schon mal auf das Sehen oder Hören angewiesen? </a:t>
            </a:r>
          </a:p>
          <a:p>
            <a:r>
              <a:rPr lang="de-DE" dirty="0"/>
              <a:t>Kennt ihr Spiele, die auch ohne Sehen oder Hören auskommen?</a:t>
            </a:r>
          </a:p>
          <a:p>
            <a:r>
              <a:rPr lang="de-DE" dirty="0"/>
              <a:t>Was braucht ein Spiel, damit man auf das Sehen oder Hören verzichten kann?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0EC243C-E870-AD5E-B0A0-ED32990FF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03 Games für Augen und Ohren | Methodenbox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1DD98DC-F509-2CC9-A287-C5643E917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t>3</a:t>
            </a:fld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0184AA8-62C5-7EE1-C278-B468B966BF58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de-DE" dirty="0"/>
              <a:t>Überlegt im Team oder einzeln</a:t>
            </a:r>
          </a:p>
        </p:txBody>
      </p:sp>
    </p:spTree>
    <p:extLst>
      <p:ext uri="{BB962C8B-B14F-4D97-AF65-F5344CB8AC3E}">
        <p14:creationId xmlns:p14="http://schemas.microsoft.com/office/powerpoint/2010/main" val="2388797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8685E2-E67B-2A61-F149-5909C5105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Audiogames</a:t>
            </a:r>
            <a:r>
              <a:rPr lang="de-DE" dirty="0"/>
              <a:t> – Besonderheiten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933D9058-6C38-D135-B9BB-11E9814D70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Spiele, die hauptsächlich über </a:t>
            </a:r>
            <a:r>
              <a:rPr lang="de-DE" b="1" dirty="0"/>
              <a:t>Audiofeedback</a:t>
            </a:r>
            <a:r>
              <a:rPr lang="de-DE" dirty="0"/>
              <a:t> gespielt werden, statt über visuelle Elemente.</a:t>
            </a:r>
          </a:p>
          <a:p>
            <a:r>
              <a:rPr lang="de-DE" dirty="0"/>
              <a:t>Oft für </a:t>
            </a:r>
            <a:r>
              <a:rPr lang="de-DE" b="1" dirty="0"/>
              <a:t>blinde oder sehbehinderte Menschen</a:t>
            </a:r>
            <a:r>
              <a:rPr lang="de-DE" dirty="0"/>
              <a:t> entwickelt, aber für alle spielbar.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6FB8239-F11D-0C7C-FBC4-261A0D666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03 Games für Augen und Ohren | Methodenbox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B89A529-4682-0CDB-E33F-65A138227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t>4</a:t>
            </a:fld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BB8CCF8-2000-CC0F-168F-611178715894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de-DE" dirty="0"/>
              <a:t>Definition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1836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4C1BBF-21A0-CAD1-A290-D0E1374471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7AAE3D6F-511A-D8DE-9C2F-E6773AD77FB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/>
              <a:t>Soundbasiertes Gameplay</a:t>
            </a:r>
            <a:br>
              <a:rPr lang="de-DE" dirty="0"/>
            </a:br>
            <a:r>
              <a:rPr lang="de-DE" dirty="0"/>
              <a:t>Navigation, Aktionen und Hinweise werden über </a:t>
            </a:r>
            <a:br>
              <a:rPr lang="de-DE" dirty="0"/>
            </a:br>
            <a:r>
              <a:rPr lang="de-DE" dirty="0"/>
              <a:t>Geräusche, Musik oder Sprache vermittelt.</a:t>
            </a:r>
          </a:p>
          <a:p>
            <a:pPr marL="0" indent="0">
              <a:buNone/>
            </a:pPr>
            <a:br>
              <a:rPr lang="de-DE" b="1" dirty="0"/>
            </a:br>
            <a:r>
              <a:rPr lang="de-DE" b="1" dirty="0"/>
              <a:t>3D-Audio</a:t>
            </a:r>
            <a:br>
              <a:rPr lang="de-DE" dirty="0"/>
            </a:br>
            <a:r>
              <a:rPr lang="de-DE" dirty="0"/>
              <a:t>Spielerinnen und Spieler können die Richtung und Entfernung von Objekten über Klang erkennen.</a:t>
            </a:r>
          </a:p>
          <a:p>
            <a:pPr marL="0" indent="0">
              <a:buNone/>
            </a:pPr>
            <a:br>
              <a:rPr lang="de-DE" b="1" dirty="0"/>
            </a:br>
            <a:r>
              <a:rPr lang="de-DE" b="1" dirty="0"/>
              <a:t>Barrierefreiheit</a:t>
            </a:r>
            <a:br>
              <a:rPr lang="de-DE" dirty="0"/>
            </a:br>
            <a:r>
              <a:rPr lang="de-DE" dirty="0"/>
              <a:t>Fokus auf Tastatur, Gamepad oder Sprachsteuerung </a:t>
            </a:r>
            <a:br>
              <a:rPr lang="de-DE" dirty="0"/>
            </a:br>
            <a:r>
              <a:rPr lang="de-DE" dirty="0"/>
              <a:t>statt Maus und Bildschirm.</a:t>
            </a:r>
          </a:p>
          <a:p>
            <a:endParaRPr lang="de-DE" dirty="0"/>
          </a:p>
        </p:txBody>
      </p:sp>
      <p:sp>
        <p:nvSpPr>
          <p:cNvPr id="22" name="Inhaltsplatzhalter 21">
            <a:extLst>
              <a:ext uri="{FF2B5EF4-FFF2-40B4-BE49-F238E27FC236}">
                <a16:creationId xmlns:a16="http://schemas.microsoft.com/office/drawing/2014/main" id="{5D24BFA3-1B23-FACE-2367-40662CDB144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/>
              <a:t>Storytelling &amp; Atmosphäre</a:t>
            </a:r>
            <a:br>
              <a:rPr lang="de-DE" dirty="0"/>
            </a:br>
            <a:r>
              <a:rPr lang="de-DE" dirty="0"/>
              <a:t>Oft starke Audioästhetik, immersive Klangwelten.</a:t>
            </a:r>
          </a:p>
          <a:p>
            <a:pPr marL="0" indent="0">
              <a:buNone/>
            </a:pPr>
            <a:br>
              <a:rPr lang="de-DE" b="1" dirty="0"/>
            </a:br>
            <a:r>
              <a:rPr lang="de-DE" b="1" dirty="0"/>
              <a:t>Rätsel &amp; Herausforderungen</a:t>
            </a:r>
            <a:br>
              <a:rPr lang="de-DE" dirty="0"/>
            </a:br>
            <a:r>
              <a:rPr lang="de-DE" dirty="0"/>
              <a:t>Aufgaben werden über Geräusche, Rhythmus oder Audiohinweise gelöst.</a:t>
            </a:r>
            <a:br>
              <a:rPr lang="de-DE" dirty="0"/>
            </a:br>
            <a:endParaRPr lang="de-DE" dirty="0"/>
          </a:p>
          <a:p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EB13908-6616-C5B4-1B54-0AFF7EE58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03 Games für Augen und Ohren | Methodenbox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D67ECFC-8124-7C6D-6743-1588D8974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23" name="Textplatzhalter 22">
            <a:extLst>
              <a:ext uri="{FF2B5EF4-FFF2-40B4-BE49-F238E27FC236}">
                <a16:creationId xmlns:a16="http://schemas.microsoft.com/office/drawing/2014/main" id="{3CE65C02-5627-ABD7-F11A-651EFF73ECC8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de-DE" dirty="0"/>
              <a:t>Kernmerkmale</a:t>
            </a:r>
          </a:p>
          <a:p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EBE6E4A-BCA0-0D46-08AF-3FFDCFE69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Audiogames</a:t>
            </a:r>
            <a:r>
              <a:rPr lang="de-DE" dirty="0"/>
              <a:t> – Besonderheiten</a:t>
            </a:r>
          </a:p>
        </p:txBody>
      </p:sp>
    </p:spTree>
    <p:extLst>
      <p:ext uri="{BB962C8B-B14F-4D97-AF65-F5344CB8AC3E}">
        <p14:creationId xmlns:p14="http://schemas.microsoft.com/office/powerpoint/2010/main" val="973769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C848DE-4FBE-FC2E-E7CE-A45F1EE22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Audiogames</a:t>
            </a:r>
            <a:r>
              <a:rPr lang="de-DE" dirty="0"/>
              <a:t> – Besonderheiten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7EEB8A4-FE37-5B23-05A1-DBDE2CC979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Fördert auditive Wahrnehmung und räumliches Hören.</a:t>
            </a:r>
          </a:p>
          <a:p>
            <a:r>
              <a:rPr lang="de-DE" dirty="0"/>
              <a:t>Bietet Inklusion für sehbehinderte </a:t>
            </a:r>
            <a:r>
              <a:rPr lang="de-DE"/>
              <a:t>Spielerinnen und Spieler.</a:t>
            </a:r>
            <a:endParaRPr lang="de-DE" dirty="0"/>
          </a:p>
          <a:p>
            <a:r>
              <a:rPr lang="de-DE" dirty="0"/>
              <a:t>Innovatives Gameplay, das neue kreative Konzepte erlaubt.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18B4392-4BA2-5C73-2A6F-52BF7A0DE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03 Games für Augen und Ohren | Methodenbox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B433FC3-1EFE-06A6-A140-2AC9995F2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t>6</a:t>
            </a:fld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426811D5-9582-7CF6-8E36-4AAB13B5622B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de-DE" dirty="0"/>
              <a:t>Besondere Vorteile</a:t>
            </a:r>
          </a:p>
        </p:txBody>
      </p:sp>
    </p:spTree>
    <p:extLst>
      <p:ext uri="{BB962C8B-B14F-4D97-AF65-F5344CB8AC3E}">
        <p14:creationId xmlns:p14="http://schemas.microsoft.com/office/powerpoint/2010/main" val="2965275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296316-6C89-D662-2F7C-BF0D8C91B5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0D35FB-B88B-E8A0-8BE7-34D908A03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Visuelle Games – Besonderheiten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3F5C7C03-EE6F-9B4A-3741-5DB57B3090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Spiele, die komplett ohne Audio spielbar sind.</a:t>
            </a:r>
          </a:p>
          <a:p>
            <a:r>
              <a:rPr lang="de-DE" dirty="0"/>
              <a:t>Spielerinnen und Spieler erhalten alle Informationen ausschließlich über visuelle Hinweise.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E7B2C4B-7718-F8C9-4C16-F90A755F5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03 Games für Augen und Ohren | Methodenbox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1353402-3306-912A-BD41-84DB8CAEF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t>7</a:t>
            </a:fld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2E362D47-A2C2-6C2C-2B76-3AD783449009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de-DE" dirty="0"/>
              <a:t>Definition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97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50D58F-5DA0-ABF6-4B2E-8F05675281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C8772A-BE03-3DBD-92F9-BAA590264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Visuelle Games – Besonderheiten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C0374A2C-527A-0F78-736D-B47EA7C5D4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/>
              <a:t>Reines visuelles Feedback</a:t>
            </a:r>
            <a:br>
              <a:rPr lang="de-DE" b="1" dirty="0"/>
            </a:br>
            <a:r>
              <a:rPr lang="de-DE" dirty="0"/>
              <a:t>Animationen, Farben, Symbole, Textanzeigen.</a:t>
            </a:r>
            <a:br>
              <a:rPr lang="de-DE" dirty="0"/>
            </a:br>
            <a:endParaRPr lang="de-DE" b="1" dirty="0"/>
          </a:p>
          <a:p>
            <a:pPr marL="0" indent="0">
              <a:buNone/>
            </a:pPr>
            <a:r>
              <a:rPr lang="de-DE" b="1" dirty="0"/>
              <a:t>Hervorgehobene visuelle Hinweise</a:t>
            </a:r>
            <a:br>
              <a:rPr lang="de-DE" b="1" dirty="0"/>
            </a:br>
            <a:r>
              <a:rPr lang="de-DE" dirty="0"/>
              <a:t>Markierungen, blinkende Objekte, Farbänderungen signalisieren Aktionen oder Gefahren.</a:t>
            </a:r>
          </a:p>
          <a:p>
            <a:pPr marL="0" indent="0">
              <a:buNone/>
            </a:pPr>
            <a:br>
              <a:rPr lang="de-DE" b="1" dirty="0"/>
            </a:br>
            <a:r>
              <a:rPr lang="de-DE" b="1" dirty="0"/>
              <a:t>Spielmechanik auf Sichtbarkeit ausgelegt</a:t>
            </a:r>
            <a:br>
              <a:rPr lang="de-DE" b="1" dirty="0"/>
            </a:br>
            <a:r>
              <a:rPr lang="de-DE" dirty="0"/>
              <a:t>Rätsel, Gegnerpositionen oder Timing werden nur über visuelle Informationen vermittelt.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E641A45-01A8-84F3-13CC-A69C37469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03 Games für Augen und Ohren | Methodenbox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340745E-CFF8-48AE-68FC-FF2008A6F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23" name="Textplatzhalter 22">
            <a:extLst>
              <a:ext uri="{FF2B5EF4-FFF2-40B4-BE49-F238E27FC236}">
                <a16:creationId xmlns:a16="http://schemas.microsoft.com/office/drawing/2014/main" id="{13FD04D2-9AF6-C219-BB51-EAA9B577CF18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de-DE" dirty="0"/>
              <a:t>Kernmerkmale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4948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25B179-F687-13E2-795D-3786797D45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C0F433-93BA-D519-55E2-6CD65A884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Visuelle Games – Besonderheiten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EC8CC24-01C1-E0BF-7E32-E693A3AFE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Geeignet für Umgebungen, in denen Ton stört (öffentliche Plätze, Bibliotheken).</a:t>
            </a:r>
          </a:p>
          <a:p>
            <a:r>
              <a:rPr lang="de-DE" dirty="0"/>
              <a:t>Fördert visuelle Aufmerksamkeit und schnelle Reaktion auf optische Reize.</a:t>
            </a:r>
          </a:p>
          <a:p>
            <a:r>
              <a:rPr lang="de-DE" dirty="0"/>
              <a:t>Bietet Inklusion für hörbehinderte Spielerinnen und Spieler.</a:t>
            </a:r>
          </a:p>
          <a:p>
            <a:r>
              <a:rPr lang="de-DE" dirty="0"/>
              <a:t>Ermöglicht das Design kreativer visuell basierter Rätsel oder Minispiele.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A97A5CE-DF5F-FB64-307E-922F893D1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03 Games für Augen und Ohren | Methodenbox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180CD1-01C8-1ECF-A140-6488E5D96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t>9</a:t>
            </a:fld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4E456795-8EB7-AE0F-4B08-1EBE55781EB9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de-DE" dirty="0"/>
              <a:t>Besondere Vorteile</a:t>
            </a:r>
          </a:p>
        </p:txBody>
      </p:sp>
    </p:spTree>
    <p:extLst>
      <p:ext uri="{BB962C8B-B14F-4D97-AF65-F5344CB8AC3E}">
        <p14:creationId xmlns:p14="http://schemas.microsoft.com/office/powerpoint/2010/main" val="104811354"/>
      </p:ext>
    </p:extLst>
  </p:cSld>
  <p:clrMapOvr>
    <a:masterClrMapping/>
  </p:clrMapOvr>
</p:sld>
</file>

<file path=ppt/theme/theme1.xml><?xml version="1.0" encoding="utf-8"?>
<a:theme xmlns:a="http://schemas.openxmlformats.org/drawingml/2006/main" name="Titelfolien">
  <a:themeElements>
    <a:clrScheme name="SDK RGB">
      <a:dk1>
        <a:srgbClr val="000000"/>
      </a:dk1>
      <a:lt1>
        <a:srgbClr val="FFFFFF"/>
      </a:lt1>
      <a:dk2>
        <a:srgbClr val="5F5B55"/>
      </a:dk2>
      <a:lt2>
        <a:srgbClr val="CDE7F8"/>
      </a:lt2>
      <a:accent1>
        <a:srgbClr val="E1F0F5"/>
      </a:accent1>
      <a:accent2>
        <a:srgbClr val="009EE3"/>
      </a:accent2>
      <a:accent3>
        <a:srgbClr val="867F79"/>
      </a:accent3>
      <a:accent4>
        <a:srgbClr val="B2B2B2"/>
      </a:accent4>
      <a:accent5>
        <a:srgbClr val="E3E3E3"/>
      </a:accent5>
      <a:accent6>
        <a:srgbClr val="009641"/>
      </a:accent6>
      <a:hlink>
        <a:srgbClr val="009EE3"/>
      </a:hlink>
      <a:folHlink>
        <a:srgbClr val="867F7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120000"/>
          </a:lnSpc>
          <a:defRPr sz="16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Zwischenkapitel">
  <a:themeElements>
    <a:clrScheme name="SDK RGB">
      <a:dk1>
        <a:srgbClr val="000000"/>
      </a:dk1>
      <a:lt1>
        <a:srgbClr val="FFFFFF"/>
      </a:lt1>
      <a:dk2>
        <a:srgbClr val="5F5B55"/>
      </a:dk2>
      <a:lt2>
        <a:srgbClr val="CDE7F8"/>
      </a:lt2>
      <a:accent1>
        <a:srgbClr val="E1F0F5"/>
      </a:accent1>
      <a:accent2>
        <a:srgbClr val="009EE3"/>
      </a:accent2>
      <a:accent3>
        <a:srgbClr val="867F79"/>
      </a:accent3>
      <a:accent4>
        <a:srgbClr val="B2B2B2"/>
      </a:accent4>
      <a:accent5>
        <a:srgbClr val="E3E3E3"/>
      </a:accent5>
      <a:accent6>
        <a:srgbClr val="009641"/>
      </a:accent6>
      <a:hlink>
        <a:srgbClr val="009EE3"/>
      </a:hlink>
      <a:folHlink>
        <a:srgbClr val="867F7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120000"/>
          </a:lnSpc>
          <a:defRPr sz="16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Inhalte">
  <a:themeElements>
    <a:clrScheme name="SDK RGB">
      <a:dk1>
        <a:srgbClr val="000000"/>
      </a:dk1>
      <a:lt1>
        <a:srgbClr val="FFFFFF"/>
      </a:lt1>
      <a:dk2>
        <a:srgbClr val="5F5B55"/>
      </a:dk2>
      <a:lt2>
        <a:srgbClr val="CDE7F8"/>
      </a:lt2>
      <a:accent1>
        <a:srgbClr val="E1F0F5"/>
      </a:accent1>
      <a:accent2>
        <a:srgbClr val="009EE3"/>
      </a:accent2>
      <a:accent3>
        <a:srgbClr val="867F79"/>
      </a:accent3>
      <a:accent4>
        <a:srgbClr val="B2B2B2"/>
      </a:accent4>
      <a:accent5>
        <a:srgbClr val="E3E3E3"/>
      </a:accent5>
      <a:accent6>
        <a:srgbClr val="009641"/>
      </a:accent6>
      <a:hlink>
        <a:srgbClr val="009EE3"/>
      </a:hlink>
      <a:folHlink>
        <a:srgbClr val="867F7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>
        <a:spAutoFit/>
      </a:bodyPr>
      <a:lstStyle>
        <a:defPPr algn="l">
          <a:defRPr sz="16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519FD55B86A5B479F8BAF1FFCB86B90" ma:contentTypeVersion="15" ma:contentTypeDescription="Ein neues Dokument erstellen." ma:contentTypeScope="" ma:versionID="e1d8a88fb0913c71f04c882e24c5774f">
  <xsd:schema xmlns:xsd="http://www.w3.org/2001/XMLSchema" xmlns:xs="http://www.w3.org/2001/XMLSchema" xmlns:p="http://schemas.microsoft.com/office/2006/metadata/properties" xmlns:ns2="929eb060-2697-4bd0-9e37-07983e74b794" xmlns:ns3="4248999b-fc3c-49f5-bd29-e9b668809f46" targetNamespace="http://schemas.microsoft.com/office/2006/metadata/properties" ma:root="true" ma:fieldsID="f58889015fe47e597bc6bacc805d8d61" ns2:_="" ns3:_="">
    <xsd:import namespace="929eb060-2697-4bd0-9e37-07983e74b794"/>
    <xsd:import namespace="4248999b-fc3c-49f5-bd29-e9b668809f4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2:SharedWithUsers" minOccurs="0"/>
                <xsd:element ref="ns2:SharedWithDetails" minOccurs="0"/>
                <xsd:element ref="ns3:MediaServiceObjectDetectorVersions" minOccurs="0"/>
                <xsd:element ref="ns3:MediaServiceSearchPropertie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9eb060-2697-4bd0-9e37-07983e74b794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Wert der Dokument-ID" ma:description="Der Wert der diesem Element zugewiesenen Dokument-ID." ma:indexed="true" ma:internalName="_dlc_DocId" ma:readOnly="true">
      <xsd:simpleType>
        <xsd:restriction base="dms:Text"/>
      </xsd:simpleType>
    </xsd:element>
    <xsd:element name="_dlc_DocIdUrl" ma:index="9" nillable="true" ma:displayName="Dokument-ID" ma:description="Permanenter Hyperlink zu diesem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5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c7b3e8bc-12db-46be-a341-b5bafef6bc53}" ma:internalName="TaxCatchAll" ma:showField="CatchAllData" ma:web="929eb060-2697-4bd0-9e37-07983e74b79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48999b-fc3c-49f5-bd29-e9b668809f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c4c54f3e-9704-4ba4-bbbb-a2d956cda2f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248999b-fc3c-49f5-bd29-e9b668809f46">
      <Terms xmlns="http://schemas.microsoft.com/office/infopath/2007/PartnerControls"/>
    </lcf76f155ced4ddcb4097134ff3c332f>
    <TaxCatchAll xmlns="929eb060-2697-4bd0-9e37-07983e74b794" xsi:nil="true"/>
    <_dlc_DocId xmlns="929eb060-2697-4bd0-9e37-07983e74b794">5RUT42TFMVU5-1569772645-2746</_dlc_DocId>
    <_dlc_DocIdUrl xmlns="929eb060-2697-4bd0-9e37-07983e74b794">
      <Url>https://stiftungspielekultur.sharepoint.com/sites/Projektarbeit/_layouts/15/DocIdRedir.aspx?ID=5RUT42TFMVU5-1569772645-2746</Url>
      <Description>5RUT42TFMVU5-1569772645-2746</Description>
    </_dlc_DocIdUrl>
  </documentManagement>
</p:properties>
</file>

<file path=customXml/itemProps1.xml><?xml version="1.0" encoding="utf-8"?>
<ds:datastoreItem xmlns:ds="http://schemas.openxmlformats.org/officeDocument/2006/customXml" ds:itemID="{13F537D0-4B40-4107-8DF2-2DDE7115184E}"/>
</file>

<file path=customXml/itemProps2.xml><?xml version="1.0" encoding="utf-8"?>
<ds:datastoreItem xmlns:ds="http://schemas.openxmlformats.org/officeDocument/2006/customXml" ds:itemID="{5A59658F-B1D1-429B-BA9C-E4063B397F53}"/>
</file>

<file path=customXml/itemProps3.xml><?xml version="1.0" encoding="utf-8"?>
<ds:datastoreItem xmlns:ds="http://schemas.openxmlformats.org/officeDocument/2006/customXml" ds:itemID="{2FBA959B-A659-4013-B1AD-CFB375129B46}"/>
</file>

<file path=customXml/itemProps4.xml><?xml version="1.0" encoding="utf-8"?>
<ds:datastoreItem xmlns:ds="http://schemas.openxmlformats.org/officeDocument/2006/customXml" ds:itemID="{CAA4AC6D-D0BC-4AD1-9C05-3BB96D6BAC6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480</Words>
  <Application>Microsoft Office PowerPoint</Application>
  <PresentationFormat>Breitbild</PresentationFormat>
  <Paragraphs>66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9</vt:i4>
      </vt:variant>
    </vt:vector>
  </HeadingPairs>
  <TitlesOfParts>
    <vt:vector size="14" baseType="lpstr">
      <vt:lpstr>Aptos</vt:lpstr>
      <vt:lpstr>Arial</vt:lpstr>
      <vt:lpstr>Titelfolien</vt:lpstr>
      <vt:lpstr>Zwischenkapitel</vt:lpstr>
      <vt:lpstr>Inhalte</vt:lpstr>
      <vt:lpstr>PowerPoint-Präsentation</vt:lpstr>
      <vt:lpstr>Digitale Spiele und die Sinne</vt:lpstr>
      <vt:lpstr>Digitale Spiele und die Sinne</vt:lpstr>
      <vt:lpstr>Audiogames – Besonderheiten</vt:lpstr>
      <vt:lpstr>Audiogames – Besonderheiten</vt:lpstr>
      <vt:lpstr>Audiogames – Besonderheiten</vt:lpstr>
      <vt:lpstr>Visuelle Games – Besonderheiten</vt:lpstr>
      <vt:lpstr>Visuelle Games – Besonderheiten</vt:lpstr>
      <vt:lpstr>Visuelle Games – Besonderheiten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Juliane Strehmann</dc:creator>
  <cp:lastModifiedBy>Christian Huberts</cp:lastModifiedBy>
  <cp:revision>36</cp:revision>
  <dcterms:created xsi:type="dcterms:W3CDTF">2025-12-04T14:18:02Z</dcterms:created>
  <dcterms:modified xsi:type="dcterms:W3CDTF">2026-01-29T13:32:29Z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0x0101000519FD55B86A5B479F8BAF1FFCB86B90</vt:lpwstr>
  </property>
  <property fmtid="{D5CDD505-2E9C-101B-9397-08002B2CF9AE}" pid="3" name="_dlc_DocIdItemGuid">
    <vt:lpwstr>da26593c-ace6-403a-8c58-273c60122527</vt:lpwstr>
  </property>
</Properties>
</file>